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82" r:id="rId3"/>
    <p:sldId id="286" r:id="rId4"/>
    <p:sldId id="309" r:id="rId5"/>
    <p:sldId id="311" r:id="rId6"/>
    <p:sldId id="310" r:id="rId7"/>
    <p:sldId id="287" r:id="rId8"/>
    <p:sldId id="283" r:id="rId9"/>
    <p:sldId id="297" r:id="rId10"/>
    <p:sldId id="275" r:id="rId11"/>
    <p:sldId id="312" r:id="rId12"/>
    <p:sldId id="276" r:id="rId13"/>
    <p:sldId id="313" r:id="rId14"/>
    <p:sldId id="298" r:id="rId15"/>
    <p:sldId id="299" r:id="rId16"/>
    <p:sldId id="308" r:id="rId17"/>
    <p:sldId id="305" r:id="rId18"/>
    <p:sldId id="304" r:id="rId19"/>
    <p:sldId id="303" r:id="rId20"/>
    <p:sldId id="307" r:id="rId21"/>
    <p:sldId id="306" r:id="rId22"/>
    <p:sldId id="293" r:id="rId23"/>
    <p:sldId id="27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FF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4660"/>
  </p:normalViewPr>
  <p:slideViewPr>
    <p:cSldViewPr>
      <p:cViewPr>
        <p:scale>
          <a:sx n="90" d="100"/>
          <a:sy n="90" d="100"/>
        </p:scale>
        <p:origin x="-2178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5;&#1086;&#1083;&#1100;&#1079;&#1086;&#1074;&#1072;&#1090;&#1077;&#1083;&#1100;\Desktop\&#1085;&#1072;%20&#1089;&#1072;&#1081;&#1090;\2022\&#1090;&#1072;&#1073;&#1083;&#1080;&#1094;&#1099;%20&#1076;&#1083;&#1103;%20&#1087;&#1088;&#1077;&#1079;&#1077;&#1085;&#1090;&#1072;&#1094;&#1080;&#1080;%20&#1076;&#1080;&#1072;&#1075;&#1088;&#1072;&#1084;&#1084;&#1072;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5;&#1086;&#1083;&#1100;&#1079;&#1086;&#1074;&#1072;&#1090;&#1077;&#1083;&#1100;\Desktop\&#1085;&#1072;%20&#1089;&#1072;&#1081;&#1090;\2022\&#1090;&#1072;&#1073;&#1083;&#1080;&#1094;&#1099;%20&#1076;&#1083;&#1103;%20&#1087;&#1088;&#1077;&#1079;&#1077;&#1085;&#1090;&#1072;&#1094;&#1080;&#1080;%20&#1076;&#1080;&#1072;&#1075;&#1088;&#1072;&#1084;&#1084;&#1072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1.9303164249296317E-3"/>
          <c:w val="0.65788396762904722"/>
          <c:h val="0.99806968357507064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7.6949584426946757E-2"/>
                  <c:y val="1.5201065206823686E-2"/>
                </c:manualLayout>
              </c:layout>
              <c:spPr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solidFill>
                    <a:srgbClr val="002060"/>
                  </a:solidFill>
                </a:ln>
              </c:spPr>
              <c:txPr>
                <a:bodyPr/>
                <a:lstStyle/>
                <a:p>
                  <a:pPr>
                    <a:defRPr sz="14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-0.20319575678040244"/>
                  <c:y val="-6.2754360875905912E-2"/>
                </c:manualLayout>
              </c:layout>
              <c:spPr>
                <a:solidFill>
                  <a:schemeClr val="accent1">
                    <a:lumMod val="40000"/>
                    <a:lumOff val="60000"/>
                  </a:schemeClr>
                </a:solidFill>
                <a:ln w="12700">
                  <a:solidFill>
                    <a:srgbClr val="002060"/>
                  </a:solidFill>
                </a:ln>
              </c:spPr>
              <c:txPr>
                <a:bodyPr/>
                <a:lstStyle/>
                <a:p>
                  <a:pPr>
                    <a:defRPr sz="14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-0.11418471128608963"/>
                  <c:y val="-0.10062692890330914"/>
                </c:manualLayout>
              </c:layout>
              <c:spPr>
                <a:solidFill>
                  <a:schemeClr val="accent3">
                    <a:lumMod val="60000"/>
                    <a:lumOff val="40000"/>
                  </a:schemeClr>
                </a:solidFill>
                <a:ln w="12700">
                  <a:solidFill>
                    <a:srgbClr val="002060"/>
                  </a:solidFill>
                </a:ln>
              </c:spPr>
              <c:txPr>
                <a:bodyPr/>
                <a:lstStyle/>
                <a:p>
                  <a:pPr>
                    <a:defRPr sz="14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3"/>
              <c:layout>
                <c:manualLayout>
                  <c:x val="-5.4277559055118191E-2"/>
                  <c:y val="-0.12698595786653424"/>
                </c:manualLayout>
              </c:layout>
              <c:spPr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rgbClr val="002060"/>
                  </a:solidFill>
                </a:ln>
              </c:spPr>
              <c:txPr>
                <a:bodyPr/>
                <a:lstStyle/>
                <a:p>
                  <a:pPr>
                    <a:defRPr sz="14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4"/>
              <c:layout>
                <c:manualLayout>
                  <c:x val="1.134350393700791E-2"/>
                  <c:y val="-0.15296892134031251"/>
                </c:manualLayout>
              </c:layout>
              <c:spPr>
                <a:solidFill>
                  <a:srgbClr val="92D050"/>
                </a:solidFill>
                <a:ln w="12700">
                  <a:solidFill>
                    <a:srgbClr val="002060"/>
                  </a:solidFill>
                </a:ln>
              </c:spPr>
              <c:txPr>
                <a:bodyPr/>
                <a:lstStyle/>
                <a:p>
                  <a:pPr>
                    <a:defRPr sz="14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5"/>
              <c:layout>
                <c:manualLayout>
                  <c:x val="4.0346675415573123E-2"/>
                  <c:y val="-9.8007541799970857E-2"/>
                </c:manualLayout>
              </c:layout>
              <c:spPr>
                <a:solidFill>
                  <a:schemeClr val="accent6">
                    <a:lumMod val="75000"/>
                  </a:schemeClr>
                </a:solidFill>
                <a:ln w="12700">
                  <a:solidFill>
                    <a:srgbClr val="002060"/>
                  </a:solidFill>
                </a:ln>
              </c:spPr>
              <c:txPr>
                <a:bodyPr/>
                <a:lstStyle/>
                <a:p>
                  <a:pPr>
                    <a:defRPr sz="14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6"/>
              <c:layout>
                <c:manualLayout>
                  <c:x val="7.0307031933508582E-2"/>
                  <c:y val="-7.5696206914094039E-2"/>
                </c:manualLayout>
              </c:layout>
              <c:spPr>
                <a:solidFill>
                  <a:schemeClr val="accent1">
                    <a:lumMod val="40000"/>
                    <a:lumOff val="60000"/>
                  </a:schemeClr>
                </a:solidFill>
                <a:ln w="12700">
                  <a:solidFill>
                    <a:srgbClr val="002060"/>
                  </a:solidFill>
                </a:ln>
              </c:spPr>
              <c:txPr>
                <a:bodyPr/>
                <a:lstStyle/>
                <a:p>
                  <a:pPr>
                    <a:defRPr sz="14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7"/>
              <c:layout>
                <c:manualLayout>
                  <c:x val="7.1263834208224033E-2"/>
                  <c:y val="-4.7291692573792924E-3"/>
                </c:manualLayout>
              </c:layout>
              <c:spPr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rgbClr val="002060"/>
                  </a:solidFill>
                </a:ln>
              </c:spPr>
              <c:txPr>
                <a:bodyPr/>
                <a:lstStyle/>
                <a:p>
                  <a:pPr>
                    <a:defRPr sz="14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8"/>
              <c:layout>
                <c:manualLayout>
                  <c:x val="9.837051618547709E-3"/>
                  <c:y val="4.5999044733599392E-2"/>
                </c:manualLayout>
              </c:layout>
              <c:spPr>
                <a:solidFill>
                  <a:schemeClr val="bg2">
                    <a:lumMod val="90000"/>
                  </a:schemeClr>
                </a:solidFill>
                <a:ln w="12700">
                  <a:solidFill>
                    <a:srgbClr val="002060"/>
                  </a:solidFill>
                </a:ln>
              </c:spPr>
              <c:txPr>
                <a:bodyPr/>
                <a:lstStyle/>
                <a:p>
                  <a:pPr>
                    <a:defRPr sz="14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spPr>
              <a:ln w="12700">
                <a:solidFill>
                  <a:srgbClr val="002060"/>
                </a:solidFill>
              </a:ln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'структурак налог.и ненал. 2022'!$A$1:$A$9</c:f>
              <c:strCache>
                <c:ptCount val="9"/>
                <c:pt idx="0">
                  <c:v>Налог на доходы физических лиц</c:v>
                </c:pt>
                <c:pt idx="1">
                  <c:v>Акцизы по подакцизным товарам (продукции), производимым на территории Российской Федерации 
</c:v>
                </c:pt>
                <c:pt idx="2">
                  <c:v>Налог на совокупный доход </c:v>
                </c:pt>
                <c:pt idx="3">
                  <c:v>Налог на имущество физических лиц </c:v>
                </c:pt>
                <c:pt idx="4">
                  <c:v>Земельный налог </c:v>
                </c:pt>
                <c:pt idx="5">
                  <c:v>Госпошлина </c:v>
                </c:pt>
                <c:pt idx="6">
                  <c:v>Доходы от использования имущества, находящегося в государственной и муниципальной собственности</c:v>
                </c:pt>
                <c:pt idx="7">
                  <c:v>Прочие доходы</c:v>
                </c:pt>
                <c:pt idx="8">
                  <c:v>Безвозмездные поступления</c:v>
                </c:pt>
              </c:strCache>
            </c:strRef>
          </c:cat>
          <c:val>
            <c:numRef>
              <c:f>'структурак налог.и ненал. 2022'!$B$1:$B$9</c:f>
              <c:numCache>
                <c:formatCode>General</c:formatCode>
                <c:ptCount val="9"/>
                <c:pt idx="0">
                  <c:v>940.8</c:v>
                </c:pt>
                <c:pt idx="1">
                  <c:v>598.70000000000005</c:v>
                </c:pt>
                <c:pt idx="2">
                  <c:v>323.10000000000002</c:v>
                </c:pt>
                <c:pt idx="3">
                  <c:v>56.7</c:v>
                </c:pt>
                <c:pt idx="4" formatCode="0.0">
                  <c:v>142</c:v>
                </c:pt>
                <c:pt idx="5">
                  <c:v>10.9</c:v>
                </c:pt>
                <c:pt idx="6" formatCode="0.0">
                  <c:v>1421.4</c:v>
                </c:pt>
                <c:pt idx="7" formatCode="0.0">
                  <c:v>393</c:v>
                </c:pt>
                <c:pt idx="8" formatCode="0.0">
                  <c:v>56291.1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6242432195975498"/>
          <c:y val="1.2466509151339093E-2"/>
          <c:w val="0.32924234470691166"/>
          <c:h val="0.9875334908486596"/>
        </c:manualLayout>
      </c:layout>
      <c:txPr>
        <a:bodyPr/>
        <a:lstStyle/>
        <a:p>
          <a:pPr>
            <a:defRPr sz="11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1.9950432114394786E-2"/>
          <c:y val="3.0875206614657209E-2"/>
          <c:w val="0.6924981762842588"/>
          <c:h val="0.96912479338534285"/>
        </c:manualLayout>
      </c:layout>
      <c:pie3DChart>
        <c:varyColors val="1"/>
        <c:ser>
          <c:idx val="0"/>
          <c:order val="0"/>
          <c:explosion val="12"/>
          <c:dLbls>
            <c:txPr>
              <a:bodyPr/>
              <a:lstStyle/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'структура расходов 2022'!$A$1:$A$8</c:f>
              <c:strCache>
                <c:ptCount val="8"/>
                <c:pt idx="0">
                  <c:v>Общегосударственные вопросы -   19289,0 тыс.рублей</c:v>
                </c:pt>
                <c:pt idx="1">
                  <c:v>Национальная оборона -                 188,3  тыс.рублей</c:v>
                </c:pt>
                <c:pt idx="2">
                  <c:v>Национальная безопасность и правоохранительная деятельность -                                2530,8  тыс.рублей</c:v>
                </c:pt>
                <c:pt idx="3">
                  <c:v>Национальная экономика-                             12536,7 тыс. руб.</c:v>
                </c:pt>
                <c:pt idx="4">
                  <c:v>Жилищно - коммунальное хозяйство - 21852,4 тыс.рублей</c:v>
                </c:pt>
                <c:pt idx="5">
                  <c:v>Образование - 51,1 тыс.рублей</c:v>
                </c:pt>
                <c:pt idx="6">
                  <c:v>Культура - 460,0 тыс. руб.</c:v>
                </c:pt>
                <c:pt idx="7">
                  <c:v>Социальная политика -4149,0  тыс.рублей</c:v>
                </c:pt>
              </c:strCache>
            </c:strRef>
          </c:cat>
          <c:val>
            <c:numRef>
              <c:f>'структура расходов 2022'!$B$1:$B$8</c:f>
              <c:numCache>
                <c:formatCode>0.0</c:formatCode>
                <c:ptCount val="8"/>
                <c:pt idx="0">
                  <c:v>20079.900000000001</c:v>
                </c:pt>
                <c:pt idx="1">
                  <c:v>188.3</c:v>
                </c:pt>
                <c:pt idx="2" formatCode="0.00">
                  <c:v>2530.8000000000002</c:v>
                </c:pt>
                <c:pt idx="3">
                  <c:v>12536.7</c:v>
                </c:pt>
                <c:pt idx="4">
                  <c:v>21317.599999999995</c:v>
                </c:pt>
                <c:pt idx="5">
                  <c:v>51.1</c:v>
                </c:pt>
                <c:pt idx="6">
                  <c:v>460</c:v>
                </c:pt>
                <c:pt idx="7">
                  <c:v>4149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3661527654081882"/>
          <c:y val="0.11663267333442306"/>
          <c:w val="0.25495225140364142"/>
          <c:h val="0.85709086918404098"/>
        </c:manualLayout>
      </c:layout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7048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212433"/>
            <a:ext cx="9144000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ГРАЖДАН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РЕШЕНИЕ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28 декабря 2021 № 02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 ред. от 28.03.2022 № 1; от 24.06.2022 № 1; от 30.09.2022 № </a:t>
            </a:r>
            <a:r>
              <a:rPr lang="ru-RU" sz="11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</a:t>
            </a:r>
            <a:endParaRPr lang="ru-RU" sz="11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СОВЕТА ДЕПУТАТОВ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СЕЛЬСКОГО ПОСЕЛЕНИЯ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ТЕЛЬВИСОЧНЫЙ СЕЛЬСОВЕТ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ЗАПОЛЯРНОГО РАЙОНА 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НЕНЕЦКОГО АВТОНОМНОГО ОКРУГА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  МЕСТНОМ БЮДЖЕТЕ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2022 ГОД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4293096"/>
            <a:ext cx="7704856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Сельское поселение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pPr algn="r">
              <a:lnSpc>
                <a:spcPct val="90000"/>
              </a:lnSpc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Администрация Сельского поселения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Тел. 8-818-53-39-202, 227, 140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836712"/>
            <a:ext cx="8305800" cy="36004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ДОХОДЫ МЕСТНОГО БЮДЖЕТА (тыс.руб.)</a:t>
            </a:r>
            <a:endParaRPr lang="ru-RU" sz="2000" dirty="0"/>
          </a:p>
        </p:txBody>
      </p:sp>
      <p:graphicFrame>
        <p:nvGraphicFramePr>
          <p:cNvPr id="6" name="Group 3474"/>
          <p:cNvGraphicFramePr>
            <a:graphicFrameLocks/>
          </p:cNvGraphicFramePr>
          <p:nvPr/>
        </p:nvGraphicFramePr>
        <p:xfrm>
          <a:off x="-1" y="1196749"/>
          <a:ext cx="9108505" cy="768096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3059833"/>
                <a:gridCol w="904796"/>
                <a:gridCol w="868256"/>
                <a:gridCol w="868256"/>
                <a:gridCol w="752488"/>
                <a:gridCol w="896790"/>
                <a:gridCol w="896790"/>
                <a:gridCol w="861296"/>
              </a:tblGrid>
              <a:tr h="12451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уточненный на 28.03.2022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(решение от 24.06.2022 № 1)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изменения на 30.09.2022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 на 30.09.2022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2490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3 190,8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4 165,9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3 527,5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3 527,5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3 727,5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159,1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3 886,6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2490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НДФЛ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874,6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1 079,5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940,8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940,8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940,8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940,8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490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470,4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555,5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598,7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598,7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598,7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598,7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490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263,1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323,1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490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490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718,2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352,8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490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490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ЗАДОЛЖЕННОСТЬ И ПЕРЕРАСЧЕТЫ ПО ОТМЕНЕННЫМ НАЛОГАМ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3655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 использования имущества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815,9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993,6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1 336,3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1 336,3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1 336,3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1 421,4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490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Доходы, поступающие в порядке возмещения расходов, понесенных в связи с эксплуатацией имущества сельских поселений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249,7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379,0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379,0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379,0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379,0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58106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реализации иного имущества, находящегося в собственности сельских поселений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490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693,8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490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53 273,7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74 378,2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54 487,6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54 378,4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54 846,5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1 444,6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56291,1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490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12 511,0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13 014,0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5 466,9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5 466,9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5 466,9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5 466,9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490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19 254,0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7 084,9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490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14 276,6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393,2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393,2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393,2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406,0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490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21 327,0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39 986,7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48 597,5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48 488,3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48 956,4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1 461,8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50 418,2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490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-662,7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490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56 464,5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80 157,6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58 015,1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57 905,9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58 574,0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1 603,7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60 177,7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80728"/>
            <a:ext cx="83058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СТРУКТУРА  ДОХОДОВ  МЕСТНОГО БЮДЖЕТА НА 2022 ГОД (тыс. руб.)  </a:t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0" y="1196752"/>
          <a:ext cx="9144000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297345"/>
            <a:ext cx="77048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764704"/>
            <a:ext cx="8305800" cy="504056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ДИНАМИКА СТРУКТУРЫ РАСХОДОВ МЕСТНОГО БЮДЖЕТА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подразделам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-900609" y="1397000"/>
          <a:ext cx="11377265" cy="6230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4439"/>
                <a:gridCol w="1164731"/>
                <a:gridCol w="1254326"/>
                <a:gridCol w="1343921"/>
                <a:gridCol w="1432967"/>
                <a:gridCol w="1350113"/>
                <a:gridCol w="1350113"/>
                <a:gridCol w="1286655"/>
              </a:tblGrid>
              <a:tr h="122521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раздела, подраздела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отчет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уточненный  (решение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от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28.03.2022 № 1)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(решение от 24.06.2022 № 1)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изменения  на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30.09.2022 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30.09.2022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18 405,2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17 192,1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18 775,4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18 775,4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009,9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1 070,0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20 079,9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188,3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177,0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2 530,8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2 530,8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2 530,8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2 530,8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3 314,9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3 399,9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12 008,3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12 466,7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12 476,7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12 536,7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42 182,3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52 500,1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264,5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20 155,3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20 646,4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671,2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21 317,6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Культура. Кинематография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3 980,6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4075,7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4 179,3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4 179,3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4 179,3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4 149,0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297345"/>
            <a:ext cx="77048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05800" cy="936104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 </a:t>
            </a:r>
            <a:r>
              <a:rPr lang="ru-RU" sz="2000" b="1" dirty="0" smtClean="0"/>
              <a:t>СТРУКТУРА РАСХОДОВ МЕСТНОГО БЮДЖЕТА  НА 2022 ГОД (тыс. руб.)</a:t>
            </a:r>
            <a:endParaRPr lang="ru-RU" sz="2000" b="1" dirty="0"/>
          </a:p>
        </p:txBody>
      </p:sp>
      <p:graphicFrame>
        <p:nvGraphicFramePr>
          <p:cNvPr id="9" name="Диаграмма 8"/>
          <p:cNvGraphicFramePr>
            <a:graphicFrameLocks/>
          </p:cNvGraphicFramePr>
          <p:nvPr/>
        </p:nvGraphicFramePr>
        <p:xfrm>
          <a:off x="0" y="1235819"/>
          <a:ext cx="9036496" cy="5622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75656" y="332656"/>
            <a:ext cx="129614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476672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3"/>
          <a:ext cx="9143998" cy="5146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3158"/>
                <a:gridCol w="1512924"/>
                <a:gridCol w="1699016"/>
                <a:gridCol w="1898900"/>
              </a:tblGrid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(уточненный план)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муниципального образования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3 666,6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2 982,6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3 688,2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представительных органов  муниципальных образований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136,4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 исполнительных органов  власти  местных администраций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10 530,5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886,7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12 855,9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 органов финансово-бюджетного контроля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197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3 640,7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2 596,2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2 873,6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93610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5696" y="260648"/>
            <a:ext cx="7308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1700810"/>
          <a:ext cx="8964488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9953"/>
                <a:gridCol w="1522474"/>
                <a:gridCol w="1522474"/>
                <a:gridCol w="1479587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должности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служащие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Специалисты, не относящиеся к муниципальной должности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Технический персонал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836712"/>
            <a:ext cx="9144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СВЕДЕНИЯ О ЧИСЛЕННОСТИ МУНИЦИПАЛЬНЫХ  СЛУЖАЩИХ   И ДОЛЖНОСТЯХ, НЕ ОТНОСЯЩИХСЯ К МУНИЦИПАЛЬНОЙ СЛУЖБЕ </a:t>
            </a:r>
            <a:endParaRPr lang="ru-RU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93610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5696" y="260648"/>
            <a:ext cx="7308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оборона.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323528" y="1124743"/>
          <a:ext cx="8568951" cy="4577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7607"/>
                <a:gridCol w="1211944"/>
                <a:gridCol w="1637260"/>
                <a:gridCol w="1832140"/>
              </a:tblGrid>
              <a:tr h="114665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(уточненный план)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1221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Мобилизационная и вневойсковая подготовка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157,1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165,2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188,3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13748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Защита населения и территории от чрезвычайных ситуаций природного и техногенного характера, пожарная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безопасность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167,0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231,0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213,1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48109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деятельности.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43,7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2 317,7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93610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5696" y="260648"/>
            <a:ext cx="7308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экономика.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5" y="1124743"/>
          <a:ext cx="9145015" cy="36759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8523"/>
                <a:gridCol w="765812"/>
                <a:gridCol w="867925"/>
                <a:gridCol w="1050551"/>
                <a:gridCol w="1050551"/>
                <a:gridCol w="1050551"/>
                <a:gridCol w="1050551"/>
                <a:gridCol w="1050551"/>
              </a:tblGrid>
              <a:tr h="66020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уточненный на 28.03.2022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24.06.2022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изменения на 30.09.2022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на 30.09.2022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6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Транспорт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(содержание мест причаливания)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893,3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1454,3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527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2 351,6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2 488,3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latin typeface="Times New Roman" pitchFamily="18" charset="0"/>
                          <a:cs typeface="Times New Roman" pitchFamily="18" charset="0"/>
                        </a:rPr>
                        <a:t>11 751,5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12 209,9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12 209,9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12 209,9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6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6" name="Содержимое 15" descr="гнаг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805264"/>
            <a:ext cx="9252520" cy="105273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93610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7744" y="26064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коммунальное хозяйство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-1" y="1052735"/>
          <a:ext cx="9144004" cy="4253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1875"/>
                <a:gridCol w="916209"/>
                <a:gridCol w="953222"/>
                <a:gridCol w="875522"/>
                <a:gridCol w="1074294"/>
                <a:gridCol w="1074294"/>
                <a:gridCol w="1074294"/>
                <a:gridCol w="1074294"/>
              </a:tblGrid>
              <a:tr h="7480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 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уточненный на 28.03.2022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(решение от 24.06.2022 № 1)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изменения на 30.09.2022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на 30.09.2022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17 100,6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10 226,7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10 226,7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10 226,7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- 291,5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9 935,2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19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25 734,9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6 675,1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206,3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097,1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7 097,1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7 097,1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3 801,1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9 166,7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2 273,7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2 273,7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764,8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1 206,0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3 970,8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жилищно-коммунального хозяйства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13 646,3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20 774,7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557,8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557,8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557,8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- 243,3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314,5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-252536" y="4869160"/>
            <a:ext cx="9396536" cy="198884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1152128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260648"/>
            <a:ext cx="6732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Образование. Социальная политика.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7" cy="3591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5877"/>
                <a:gridCol w="905895"/>
                <a:gridCol w="1223806"/>
                <a:gridCol w="1369473"/>
                <a:gridCol w="1369473"/>
                <a:gridCol w="1369473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изменения на 20.09.2022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 на 20.09.2022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 и оздоровление детей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3 980,6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4 075,8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4 179,3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-30,3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4 149,0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8" name="Рисунок 7" descr="DSC043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4509120"/>
            <a:ext cx="4392488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203202176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81128"/>
            <a:ext cx="4283968" cy="2276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7048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41277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141277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1196752"/>
            <a:ext cx="338437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softEdge rad="317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образование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Ненецкого автономного округа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4716016" y="1700808"/>
            <a:ext cx="230425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067944" y="1988840"/>
            <a:ext cx="252028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411760" y="2636912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75656" y="4149080"/>
            <a:ext cx="2304256" cy="369332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населенных пункта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>
            <a:stCxn id="15" idx="2"/>
          </p:cNvCxnSpPr>
          <p:nvPr/>
        </p:nvCxnSpPr>
        <p:spPr>
          <a:xfrm flipH="1">
            <a:off x="971600" y="4518412"/>
            <a:ext cx="1656184" cy="6387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5" idx="2"/>
          </p:cNvCxnSpPr>
          <p:nvPr/>
        </p:nvCxnSpPr>
        <p:spPr>
          <a:xfrm flipH="1">
            <a:off x="2411760" y="4518412"/>
            <a:ext cx="216024" cy="9988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5" idx="2"/>
          </p:cNvCxnSpPr>
          <p:nvPr/>
        </p:nvCxnSpPr>
        <p:spPr>
          <a:xfrm>
            <a:off x="2627784" y="4518412"/>
            <a:ext cx="1296144" cy="5667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7504" y="5445224"/>
            <a:ext cx="15841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с. </a:t>
            </a:r>
            <a:r>
              <a:rPr lang="ru-RU" dirty="0" err="1" smtClean="0"/>
              <a:t>Тельвиска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123728" y="5661248"/>
            <a:ext cx="1656184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err="1" smtClean="0"/>
              <a:t>д.Макарово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067944" y="5157192"/>
            <a:ext cx="1728192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д.Устье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7236296" y="1340768"/>
            <a:ext cx="1368152" cy="369332"/>
          </a:xfrm>
          <a:prstGeom prst="rect">
            <a:avLst/>
          </a:prstGeom>
          <a:solidFill>
            <a:schemeClr val="accent4"/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257,05  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60232" y="2348880"/>
            <a:ext cx="2304256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822 человек без учета временно зарегистрированных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3563888" y="2204864"/>
            <a:ext cx="2808312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444208" y="4149080"/>
            <a:ext cx="2520280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bg2">
                <a:lumMod val="25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851 человек с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учетом временно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зарегистрированных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305800" cy="43204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МЕЖБЮДЖЕТНЫЕ ТРАНСФЕРТЫ 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Муниципальному району « «ЗАПОЛЯРНЫЙ РАЙОН»  тыс.руб.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695088"/>
          <a:ext cx="9144000" cy="3462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92773"/>
                <a:gridCol w="1432794"/>
                <a:gridCol w="1264230"/>
                <a:gridCol w="1854203"/>
              </a:tblGrid>
              <a:tr h="12196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22424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 для выполнения переданных полномочий контрольно-счетного органа поселения по осуществлению внешнего муниципального финансового контроля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1152128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260648"/>
            <a:ext cx="6732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 – значимые проекты.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79512" y="1052736"/>
          <a:ext cx="8964489" cy="59406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8830"/>
                <a:gridCol w="888110"/>
                <a:gridCol w="1199782"/>
                <a:gridCol w="1342589"/>
                <a:gridCol w="1342589"/>
                <a:gridCol w="1342589"/>
              </a:tblGrid>
              <a:tr h="142097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изменения на 30.09.2022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на 20.09.2022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10010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мероприятий для детей и молодежи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09472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Изготовление, доставка и установка надгробных памятников участникам ВОВ и локальных войн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-30,3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41909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Возмещение пенсионерам старше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70-ти лет капитального ремонта, находящегося в их собственности жилого помещения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7036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спортивных мероприятий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908720"/>
            <a:ext cx="83058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МУНИЦИПАЛЬНЫЕ ПРОГРАММЫ </a:t>
            </a:r>
            <a:br>
              <a:rPr lang="ru-RU" sz="2000" dirty="0" smtClean="0"/>
            </a:br>
            <a:r>
              <a:rPr lang="ru-RU" sz="2000" dirty="0" smtClean="0"/>
              <a:t>Сельского поселения  «ТЕЛЬВИСОЧНЫЙ СЕЛЬСОВЕТ» ЗР НАО</a:t>
            </a:r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628800"/>
          <a:ext cx="9144000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6987"/>
                <a:gridCol w="1243645"/>
                <a:gridCol w="1286684"/>
                <a:gridCol w="1286684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«Молодежь Сельского поселения 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годы"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малого и среднего предпринимательства Сельского поселения 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годы"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"Снос домов, признанных в установленном порядке ветхими и/или аварийными и подлежащими сносу или реконструкции, на территории Сельского поселения 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годы.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5 837,0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 «Развитие и поддержка  муниципального жилищного фонда  Сельского поселения 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годы».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43608" y="0"/>
            <a:ext cx="810039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ЗАПОЛЯРНОГО РАЙОНА НЕНЕЦКОГО АВТОНОМНОГО ОКРУГА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04864"/>
            <a:ext cx="8712968" cy="1938992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Решение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внесении  изменений в решение «О местном бюджете на 2022 год»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размещено на официальном сайте Администрации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- Бюджет для граждан –  Презентации по бюджету   или - Решения по бюджету</a:t>
            </a: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1" y="1484784"/>
            <a:ext cx="8568952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УЧАСТИЕ ГРАЖДАН В ОБСУЖДЕНИИ ПРОЕКТА МЕСТНОГО БЮДЖЕТА НА 2022 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86409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 экономическое  развитие сельского поселения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052734"/>
          <a:ext cx="9144000" cy="581478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23728"/>
                <a:gridCol w="720080"/>
                <a:gridCol w="936104"/>
                <a:gridCol w="864096"/>
                <a:gridCol w="1008112"/>
                <a:gridCol w="1080120"/>
                <a:gridCol w="1080120"/>
                <a:gridCol w="1331640"/>
              </a:tblGrid>
              <a:tr h="85471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един.</a:t>
                      </a:r>
                    </a:p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2021 оценка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60146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Население зарегистрированное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858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835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Инфраструктура: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815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Электрические сети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062,07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14062,07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Электростанции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146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Трансформаторные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подстанции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Протяженность ВЛ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Котельные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Теплотрассы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146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Газораспределительная сеть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124746"/>
          <a:ext cx="9144000" cy="599844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23728"/>
                <a:gridCol w="720080"/>
                <a:gridCol w="1080120"/>
                <a:gridCol w="864096"/>
                <a:gridCol w="936104"/>
                <a:gridCol w="1152128"/>
                <a:gridCol w="1152128"/>
                <a:gridCol w="1115616"/>
              </a:tblGrid>
              <a:tr h="78300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един.</a:t>
                      </a:r>
                    </a:p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619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Многоквартирные дома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кв.м.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14765,2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14812,5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14812,5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13395,2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12656,9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14056,9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00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Индивидуальные жилые дома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кв.м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10839,4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134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11904,6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12793,1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12746,7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12949,5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142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13149,5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553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Пожарные водоемы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0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Земельные участки,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находящиеся в собственности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0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Водоснабжение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(колодцы с питьевой водой)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553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Дороги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9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Финансирование по благоустройству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226,6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818,6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889,7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2 764,8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2 208,1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2 061,5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9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Памятники культуры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(Крест обетный0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Заголовок 7"/>
          <p:cNvSpPr txBox="1">
            <a:spLocks/>
          </p:cNvSpPr>
          <p:nvPr/>
        </p:nvSpPr>
        <p:spPr>
          <a:xfrm>
            <a:off x="457200" y="764704"/>
            <a:ext cx="8305800" cy="288032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Заголовок 7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93610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 экономическое  развитие сельского поселения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196752"/>
          <a:ext cx="9144000" cy="567671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23728"/>
                <a:gridCol w="864096"/>
                <a:gridCol w="864096"/>
                <a:gridCol w="936104"/>
                <a:gridCol w="1080120"/>
                <a:gridCol w="1008112"/>
                <a:gridCol w="1080120"/>
                <a:gridCol w="1187624"/>
              </a:tblGrid>
              <a:tr h="85881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един.</a:t>
                      </a:r>
                    </a:p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2021 оценка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1574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 МО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дефицит/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62494,0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50358,2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12135,8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56464,5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69281,9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-12817,4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79236,4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79057,3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-183,4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574,0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559,9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-939,7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460,6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460,6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519,8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519,8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435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Малые и средние предприятия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328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Численность детей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дошкольных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учр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начального обр.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среднего обр.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чел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161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Многодетные семьи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13/18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13/18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13/18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8605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должности (служащие)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435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программы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93610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 экономическое  развитие сельского поселения</a:t>
            </a:r>
            <a:endParaRPr lang="ru-RU" sz="28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79208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направления налоговой политики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2022 год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5576" y="2571222"/>
            <a:ext cx="727280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 smtClean="0"/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снижение недоимки, (изменение к уровню предшествующего года)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исполнение бюджетных назначений по налоговым и неналоговым доходам на соответствующий финансовый год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отсутствие неэффективных налоговых льгот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-увеличение налоговой базы по земельному налогу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увеличение налоговой базы по местным налогам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Необходимо продолжить работу по выявлению обособленных организаций, осуществляющих деятельность на территории Сельского поселения и зарегистрированных за его пределами и принятию мер по постановке их на  налоговый учет.</a:t>
            </a:r>
          </a:p>
          <a:p>
            <a:endParaRPr lang="ru-RU" sz="16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64807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Основные направления бюджетной политики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2022 год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1452836"/>
            <a:ext cx="9144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 smtClean="0"/>
              <a:t>-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планирование и осуществление бюджетных расходов с учетом возможностей доходной базы местного бюджета без привлечения заемных средств;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-планирование бюджетных ассигнований исходя из необходимости безусловного исполнения действующих расходных обязательств и сокращения неэффективных бюджетных расходов;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-привлечение средств вышестоящих бюджетов на решение вопросов местного значения в целях сокращения нагрузки на местный бюджет;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-сравнительной оценки эффективности реализации муниципальных программ;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-финансирование приоритетных направлений бюджетных расходов;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-недопущение кредиторской задолженности по заработной плате, социальным выплатам в рамках исполнения публичных обязательств;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Повышение эффективности бюджетных расходов должно осуществляться путем: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-оптимизация структуры штатной численности;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-повышения эффективности использования имущества, находящегося в оперативном управлении муниципальных предприятий;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-оптимизация муниципальных закупок;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-повышения прозрачности бюджета и бюджетного процесса. Необходимо систематическое размещение на официальном сайте Администрации Сельского поселения «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сельсовет» ЗР НАО открытых данных, включая «Бюджет для граждан». Это даст возможность в открытой форме информировать население о направлениях расходования бюджетных средств, об эффективности расходов и целевом использовании.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планирование бюджетных ассигнований исходя из необходимости безусловного исполнения действующих расходных обязательств муниципального образования;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сравнительная оценка эффективности новых расходных обязательств с учетом сроков и механизмов их реализации;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повышение прозрачности бюджета муниципального образования;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формирование программ исходя из четко определенных долгосрочных целей социально – экономического развития муниципального образования;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определение объема принимаемых обязательств по программам с учетом финансовых возможностей местного бюджета;</a:t>
            </a:r>
          </a:p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обеспечение результативности и эффективности использования бюджетных средств, при осуществлении бюджетных расходов в рамках программ;</a:t>
            </a:r>
          </a:p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повышения эффективности использования имущества; </a:t>
            </a:r>
          </a:p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размещение на официальном сайте открытых данных, включая «Бюджет для граждан». </a:t>
            </a: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764704"/>
            <a:ext cx="8305800" cy="43204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ОСНОВНЫЕ ХАРАКТЕРИСТИКИ МЕСТНОГО БЮДЖЕТА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504" y="1196752"/>
          <a:ext cx="8928994" cy="57852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1093354"/>
                <a:gridCol w="958220"/>
                <a:gridCol w="1015444"/>
                <a:gridCol w="1015444"/>
                <a:gridCol w="1015444"/>
                <a:gridCol w="1015444"/>
                <a:gridCol w="1015444"/>
              </a:tblGrid>
              <a:tr h="16464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Показатель, тыс.руб.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уточненный на 28.03.2022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(решение от 24.06.2022 № 1)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изменения на 30.09.2022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 на 30.09.2022 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404316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56 464,5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78 544,1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58 015,1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57 905,9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58 574,0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1 603,7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60 177,7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29278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Налоговые,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3 190,8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4 165,9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3 527,5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3 527,5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3 727,5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159,1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3 886,6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29278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273,7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74 378,2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54 487,6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54 378,4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54 846,5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1 444,6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56 291,1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29278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69 281,9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77 666,3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58 015,1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58 364,3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559,9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1 783,7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61 343,6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8651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/ Дефицит (+,-)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12 817,4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-877,8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-458,4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-985,9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165,9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9815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Верхний предел муниципального долга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432048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Сведения об объемах муниципального долга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1520" y="1484784"/>
          <a:ext cx="8711954" cy="4307703"/>
        </p:xfrm>
        <a:graphic>
          <a:graphicData uri="http://schemas.openxmlformats.org/drawingml/2006/table">
            <a:tbl>
              <a:tblPr/>
              <a:tblGrid>
                <a:gridCol w="1957929"/>
                <a:gridCol w="843417"/>
                <a:gridCol w="990680"/>
                <a:gridCol w="990680"/>
                <a:gridCol w="670962"/>
                <a:gridCol w="960479"/>
                <a:gridCol w="1166296"/>
                <a:gridCol w="1131511"/>
              </a:tblGrid>
              <a:tr h="8640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Долговые обязательства</a:t>
                      </a: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Долг на 01.01.2022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Планируется к привлечению за  2022 год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Планируется к погашению  за  2022 год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Долг на 01.01.2023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обслуживание долга  в 2022 году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Долг на 01.01.2023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Долг на 01.01.2025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2569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1041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Кредиты коммерческих банков и иных кредитных организаций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25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51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Муниципальные ценные бумаги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25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Муниципальные гарантии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940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3469</TotalTime>
  <Words>2449</Words>
  <Application>Microsoft Office PowerPoint</Application>
  <PresentationFormat>Экран (4:3)</PresentationFormat>
  <Paragraphs>1011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Слайд 1</vt:lpstr>
      <vt:lpstr>Слайд 2</vt:lpstr>
      <vt:lpstr>Социально экономическое  развитие сельского поселения</vt:lpstr>
      <vt:lpstr>Социально экономическое  развитие сельского поселения</vt:lpstr>
      <vt:lpstr>Социально экономическое  развитие сельского поселения</vt:lpstr>
      <vt:lpstr>Основные направления налоговой политики  на 2022 год</vt:lpstr>
      <vt:lpstr>Основные направления бюджетной политики  на 2022 год</vt:lpstr>
      <vt:lpstr>ОСНОВНЫЕ ХАРАКТЕРИСТИКИ МЕСТНОГО БЮДЖЕТА</vt:lpstr>
      <vt:lpstr>Сведения об объемах муниципального долга</vt:lpstr>
      <vt:lpstr>ДОХОДЫ МЕСТНОГО БЮДЖЕТА (тыс.руб.)</vt:lpstr>
      <vt:lpstr>СТРУКТУРА  ДОХОДОВ  МЕСТНОГО БЮДЖЕТА НА 2022 ГОД (тыс. руб.)   </vt:lpstr>
      <vt:lpstr>ДИНАМИКА СТРУКТУРЫ РАСХОДОВ МЕСТНОГО БЮДЖЕТА  по подразделам </vt:lpstr>
      <vt:lpstr> СТРУКТУРА РАСХОДОВ МЕСТНОГО БЮДЖЕТА  НА 2022 ГОД (тыс. руб.)</vt:lpstr>
      <vt:lpstr>Слайд 14</vt:lpstr>
      <vt:lpstr>Слайд 15</vt:lpstr>
      <vt:lpstr>Слайд 16</vt:lpstr>
      <vt:lpstr>Слайд 17</vt:lpstr>
      <vt:lpstr>Слайд 18</vt:lpstr>
      <vt:lpstr>Слайд 19</vt:lpstr>
      <vt:lpstr>МЕЖБЮДЖЕТНЫЕ ТРАНСФЕРТЫ   Муниципальному району « «ЗАПОЛЯРНЫЙ РАЙОН»  тыс.руб.</vt:lpstr>
      <vt:lpstr>Слайд 21</vt:lpstr>
      <vt:lpstr>МУНИЦИПАЛЬНЫЕ ПРОГРАММЫ  Сельского поселения  «ТЕЛЬВИСОЧНЫЙ СЕЛЬСОВЕТ» ЗР НАО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590</cp:revision>
  <dcterms:created xsi:type="dcterms:W3CDTF">2016-06-20T09:05:39Z</dcterms:created>
  <dcterms:modified xsi:type="dcterms:W3CDTF">2022-10-03T13:56:51Z</dcterms:modified>
</cp:coreProperties>
</file>